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6" r:id="rId3"/>
    <p:sldId id="301" r:id="rId4"/>
    <p:sldId id="289" r:id="rId5"/>
    <p:sldId id="257" r:id="rId6"/>
    <p:sldId id="290" r:id="rId7"/>
    <p:sldId id="285" r:id="rId8"/>
    <p:sldId id="283" r:id="rId9"/>
    <p:sldId id="279" r:id="rId10"/>
    <p:sldId id="277" r:id="rId11"/>
    <p:sldId id="278" r:id="rId12"/>
    <p:sldId id="263" r:id="rId13"/>
    <p:sldId id="265" r:id="rId14"/>
    <p:sldId id="302" r:id="rId15"/>
    <p:sldId id="292" r:id="rId16"/>
    <p:sldId id="304" r:id="rId17"/>
    <p:sldId id="303" r:id="rId18"/>
    <p:sldId id="309" r:id="rId19"/>
    <p:sldId id="270" r:id="rId20"/>
    <p:sldId id="310" r:id="rId21"/>
    <p:sldId id="300" r:id="rId22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00"/>
    <a:srgbClr val="BC8B00"/>
    <a:srgbClr val="E7A219"/>
    <a:srgbClr val="A40000"/>
    <a:srgbClr val="CC3300"/>
    <a:srgbClr val="CC0000"/>
    <a:srgbClr val="A50021"/>
    <a:srgbClr val="9900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06" autoAdjust="0"/>
    <p:restoredTop sz="94695" autoAdjust="0"/>
  </p:normalViewPr>
  <p:slideViewPr>
    <p:cSldViewPr>
      <p:cViewPr varScale="1">
        <p:scale>
          <a:sx n="72" d="100"/>
          <a:sy n="72" d="100"/>
        </p:scale>
        <p:origin x="82" y="23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25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48" y="98322"/>
            <a:ext cx="10363200" cy="457200"/>
          </a:xfrm>
        </p:spPr>
        <p:txBody>
          <a:bodyPr/>
          <a:lstStyle>
            <a:lvl1pPr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sz="2200" b="1">
                <a:solidFill>
                  <a:srgbClr val="FFCC00"/>
                </a:solidFill>
                <a:effectLst/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20000"/>
                    </a14:imgEffect>
                  </a14:imgLayer>
                </a14:imgProps>
              </a:ext>
            </a:extLst>
          </a:blip>
          <a:srcRect/>
          <a:stretch>
            <a:fillRect t="-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25088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0857723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12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92376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40386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310212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 contrast="18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469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90948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990600"/>
            <a:ext cx="11480800" cy="536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894E6-F467-4307-8CD7-E4B2398368B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66400" y="6358556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74" r:id="rId2"/>
    <p:sldLayoutId id="214748367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61" r:id="rId9"/>
    <p:sldLayoutId id="2147483658" r:id="rId10"/>
    <p:sldLayoutId id="2147483659" r:id="rId11"/>
    <p:sldLayoutId id="2147483660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400" b="1" baseline="0">
          <a:solidFill>
            <a:srgbClr val="FFCC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ickStrahl/DI2017-AspNet-Core-Angular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eblog.west-wind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techempower.com/benchmarks/#section=data-r13&amp;hw=ph&amp;test=plaintext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eblog.west-wind.com/" TargetMode="External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12" Type="http://schemas.openxmlformats.org/officeDocument/2006/relationships/hyperlink" Target="mailto:rstrahl@west-wind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jpe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github.com/RickStrahl/AlbumViewerVNext" TargetMode="External"/><Relationship Id="rId7" Type="http://schemas.openxmlformats.org/officeDocument/2006/relationships/hyperlink" Target="http://www.twitter.com/RickStrahl" TargetMode="External"/><Relationship Id="rId2" Type="http://schemas.openxmlformats.org/officeDocument/2006/relationships/hyperlink" Target="https://github.com/RickStrahl/DI2017-AspNet-Core-Angular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est-wind.com/contact" TargetMode="External"/><Relationship Id="rId5" Type="http://schemas.openxmlformats.org/officeDocument/2006/relationships/hyperlink" Target="mailto:rstrahl@west-wind.com" TargetMode="External"/><Relationship Id="rId4" Type="http://schemas.openxmlformats.org/officeDocument/2006/relationships/hyperlink" Target="https://weblog.west-wind.com/" TargetMode="External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45710" y="1635125"/>
            <a:ext cx="6393490" cy="1828800"/>
          </a:xfrm>
        </p:spPr>
        <p:txBody>
          <a:bodyPr/>
          <a:lstStyle/>
          <a:p>
            <a:pPr eaLnBrk="1" hangingPunct="1"/>
            <a:r>
              <a:rPr lang="en-US">
                <a:effectLst/>
              </a:rPr>
              <a:t>Angular Applications with ASP.NET Core</a:t>
            </a:r>
            <a:br>
              <a:rPr lang="en-US">
                <a:effectLst/>
              </a:rPr>
            </a:br>
            <a:br>
              <a:rPr lang="en-US">
                <a:effectLst/>
              </a:rPr>
            </a:br>
            <a:r>
              <a:rPr lang="en-US" sz="2400">
                <a:solidFill>
                  <a:srgbClr val="FFFFCC"/>
                </a:solidFill>
                <a:effectLst/>
              </a:rPr>
              <a:t>Part 1: Getting Started</a:t>
            </a:r>
            <a:endParaRPr lang="en-US" sz="1800" dirty="0">
              <a:solidFill>
                <a:srgbClr val="FFFFCC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04800" y="2971800"/>
            <a:ext cx="86106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en-US" b="0">
                <a:latin typeface="Verdana" pitchFamily="34" charset="0"/>
                <a:hlinkClick r:id="rId3"/>
              </a:rPr>
              <a:t>west-wind.com</a:t>
            </a:r>
            <a:endParaRPr lang="en-US" b="0" dirty="0">
              <a:latin typeface="Verdana" pitchFamily="34" charset="0"/>
              <a:hlinkClick r:id="rId4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4"/>
              </a:rPr>
              <a:t>w</a:t>
            </a:r>
            <a:r>
              <a:rPr lang="en-US" b="0">
                <a:latin typeface="Verdana" pitchFamily="34" charset="0"/>
                <a:hlinkClick r:id="rId4"/>
              </a:rPr>
              <a:t>eblog.west-wind.com</a:t>
            </a:r>
            <a:endParaRPr lang="pl-PL" b="0">
              <a:latin typeface="Verdana" pitchFamily="34" charset="0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5"/>
              </a:rPr>
              <a:t>@RickStrahl</a:t>
            </a:r>
            <a:endParaRPr lang="en-US" b="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Verdana" pitchFamily="34" charset="0"/>
              </a:rPr>
              <a:t>Session Materials</a:t>
            </a:r>
            <a:r>
              <a:rPr lang="en-US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>
                <a:latin typeface="Verdana" pitchFamily="34" charset="0"/>
                <a:hlinkClick r:id="rId6"/>
              </a:rPr>
              <a:t>https://github.com/RickStrahl/DI2017-AspNet-Core-Angular</a:t>
            </a:r>
            <a:r>
              <a:rPr lang="en-US">
                <a:latin typeface="Verdana" pitchFamily="34" charset="0"/>
              </a:rPr>
              <a:t>  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400" dirty="0">
              <a:latin typeface="Verdana" pitchFamily="34" charset="0"/>
            </a:endParaRP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1171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pnet core imag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400"/>
            <a:ext cx="2971800" cy="10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732"/>
          <a:stretch/>
        </p:blipFill>
        <p:spPr>
          <a:xfrm>
            <a:off x="2971800" y="657534"/>
            <a:ext cx="7315200" cy="6324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33400" y="8382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Import dependencies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45507" y="1676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 meta data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480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Class definition</a:t>
            </a:r>
          </a:p>
          <a:p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dependencies are injected in ctor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3442900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Properties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model binding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400" y="4385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Methods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event binding and logic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" y="76202"/>
            <a:ext cx="777240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Typescript Classes as Components</a:t>
            </a:r>
          </a:p>
        </p:txBody>
      </p:sp>
      <p:pic>
        <p:nvPicPr>
          <p:cNvPr id="9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301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0756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551" y="685800"/>
            <a:ext cx="7476268" cy="640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28598" y="205740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{{ Literal Bindings}}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38430" y="335280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*ngFor – looping component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38429" y="374571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(event) binding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-2335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06659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Component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8204200" cy="5105400"/>
          </a:xfrm>
        </p:spPr>
        <p:txBody>
          <a:bodyPr/>
          <a:lstStyle/>
          <a:p>
            <a:r>
              <a:rPr lang="en-US" sz="1800"/>
              <a:t>Databinding</a:t>
            </a:r>
            <a:endParaRPr lang="en-US" sz="1800" dirty="0"/>
          </a:p>
          <a:p>
            <a:pPr lvl="1"/>
            <a:r>
              <a:rPr lang="en-US" sz="1400" dirty="0"/>
              <a:t>HTML Markup with enhancements</a:t>
            </a:r>
          </a:p>
          <a:p>
            <a:pPr lvl="1"/>
            <a:r>
              <a:rPr lang="en-US" sz="1400" dirty="0"/>
              <a:t>Template tags: </a:t>
            </a:r>
            <a:r>
              <a:rPr lang="en-US" sz="1400" b="1">
                <a:solidFill>
                  <a:srgbClr val="FFFFCC"/>
                </a:solidFill>
              </a:rPr>
              <a:t>{{ expression </a:t>
            </a:r>
            <a:r>
              <a:rPr lang="en-US" sz="1400" b="1" dirty="0">
                <a:solidFill>
                  <a:srgbClr val="FFFFCC"/>
                </a:solidFill>
              </a:rPr>
              <a:t>}}</a:t>
            </a:r>
          </a:p>
          <a:p>
            <a:pPr lvl="1"/>
            <a:r>
              <a:rPr lang="en-US" sz="1400"/>
              <a:t>One way binding: </a:t>
            </a:r>
            <a:r>
              <a:rPr lang="en-US" sz="1400" b="1">
                <a:solidFill>
                  <a:srgbClr val="FFFFCC"/>
                </a:solidFill>
              </a:rPr>
              <a:t>[attribute]="expression"</a:t>
            </a:r>
          </a:p>
          <a:p>
            <a:pPr lvl="1"/>
            <a:r>
              <a:rPr lang="en-US" sz="1400"/>
              <a:t>Two way binding: </a:t>
            </a:r>
            <a:r>
              <a:rPr lang="en-US" sz="1400" b="1">
                <a:solidFill>
                  <a:srgbClr val="FFFFCC"/>
                </a:solidFill>
              </a:rPr>
              <a:t>[(ngModel)]="expression"</a:t>
            </a:r>
          </a:p>
          <a:p>
            <a:pPr lvl="1"/>
            <a:r>
              <a:rPr lang="en-US" sz="1400"/>
              <a:t>Event binding: </a:t>
            </a:r>
            <a:r>
              <a:rPr lang="en-US" sz="1400" b="1">
                <a:solidFill>
                  <a:srgbClr val="FFFFCC"/>
                </a:solidFill>
              </a:rPr>
              <a:t>(click)="method()"</a:t>
            </a:r>
          </a:p>
          <a:p>
            <a:pPr lvl="1"/>
            <a:r>
              <a:rPr lang="en-US" sz="1400"/>
              <a:t>Databinding works against </a:t>
            </a:r>
            <a:r>
              <a:rPr lang="en-US" sz="1400" b="1"/>
              <a:t>any</a:t>
            </a:r>
            <a:r>
              <a:rPr lang="en-US" sz="1400"/>
              <a:t> attribute and </a:t>
            </a:r>
            <a:r>
              <a:rPr lang="en-US" sz="1400" b="1"/>
              <a:t>any</a:t>
            </a:r>
            <a:r>
              <a:rPr lang="en-US" sz="1400"/>
              <a:t> event!</a:t>
            </a:r>
          </a:p>
          <a:p>
            <a:r>
              <a:rPr lang="en-US" sz="1800"/>
              <a:t>Directives</a:t>
            </a:r>
          </a:p>
          <a:p>
            <a:pPr lvl="1"/>
            <a:r>
              <a:rPr lang="en-US" sz="1400"/>
              <a:t>*ngIf – conditional rendering of element</a:t>
            </a:r>
          </a:p>
          <a:p>
            <a:pPr lvl="1"/>
            <a:r>
              <a:rPr lang="en-US" sz="1400"/>
              <a:t>*ngFor – loop construct</a:t>
            </a:r>
          </a:p>
          <a:p>
            <a:pPr lvl="1"/>
            <a:r>
              <a:rPr lang="en-US" sz="1400"/>
              <a:t>[ngClass] = "{selected: activeTab == 'options'}"</a:t>
            </a:r>
          </a:p>
          <a:p>
            <a:r>
              <a:rPr lang="en-US" sz="1800"/>
              <a:t>Form </a:t>
            </a:r>
            <a:r>
              <a:rPr lang="en-US" sz="1600"/>
              <a:t>Validation</a:t>
            </a:r>
            <a:endParaRPr lang="en-US" sz="1800"/>
          </a:p>
          <a:p>
            <a:pPr lvl="1"/>
            <a:r>
              <a:rPr lang="en-US" sz="1400"/>
              <a:t>Use DOM validations</a:t>
            </a:r>
          </a:p>
          <a:p>
            <a:pPr lvl="1"/>
            <a:r>
              <a:rPr lang="en-US" sz="1400"/>
              <a:t>CSS Classes for state:</a:t>
            </a:r>
          </a:p>
          <a:p>
            <a:pPr lvl="2"/>
            <a:r>
              <a:rPr lang="en-US" sz="1400" b="1"/>
              <a:t>ng-valid,ng-invalid</a:t>
            </a:r>
          </a:p>
          <a:p>
            <a:pPr lvl="2"/>
            <a:r>
              <a:rPr lang="en-US" sz="1400" b="1"/>
              <a:t>ng-touched,ng-pristine</a:t>
            </a:r>
          </a:p>
          <a:p>
            <a:pPr lvl="1"/>
            <a:r>
              <a:rPr lang="en-US" sz="1400"/>
              <a:t>#form1="ngForm"</a:t>
            </a:r>
          </a:p>
          <a:p>
            <a:pPr lvl="1"/>
            <a:r>
              <a:rPr lang="en-US" sz="1200" b="1">
                <a:latin typeface="Consolas" panose="020B0609020204030204" pitchFamily="49" charset="0"/>
              </a:rPr>
              <a:t>form1.invalid</a:t>
            </a:r>
            <a:r>
              <a:rPr lang="en-US" sz="1400"/>
              <a:t> expression</a:t>
            </a:r>
          </a:p>
          <a:p>
            <a:pPr marL="457200" lvl="1" indent="0">
              <a:buNone/>
            </a:pPr>
            <a:br>
              <a:rPr lang="en-US" sz="1400"/>
            </a:br>
            <a:endParaRPr lang="en-US" sz="1400" b="1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21608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Databinding and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38200"/>
            <a:ext cx="6449852" cy="5181600"/>
          </a:xfrm>
        </p:spPr>
        <p:txBody>
          <a:bodyPr/>
          <a:lstStyle/>
          <a:p>
            <a:r>
              <a:rPr lang="en-US" sz="2000"/>
              <a:t>Databinding</a:t>
            </a:r>
          </a:p>
          <a:p>
            <a:pPr lvl="1"/>
            <a:r>
              <a:rPr lang="en-US" sz="1600"/>
              <a:t>HTML Markup with enhancements</a:t>
            </a:r>
          </a:p>
          <a:p>
            <a:pPr lvl="1"/>
            <a:r>
              <a:rPr lang="en-US" sz="1600"/>
              <a:t>Template tags: </a:t>
            </a:r>
            <a:r>
              <a:rPr lang="en-US" sz="1600" b="1">
                <a:solidFill>
                  <a:srgbClr val="FFFFCC"/>
                </a:solidFill>
              </a:rPr>
              <a:t>{{ expression }}</a:t>
            </a:r>
          </a:p>
          <a:p>
            <a:pPr lvl="1"/>
            <a:r>
              <a:rPr lang="en-US" sz="1600"/>
              <a:t>One way binding: </a:t>
            </a:r>
            <a:r>
              <a:rPr lang="en-US" sz="1600" b="1">
                <a:solidFill>
                  <a:srgbClr val="FFFFCC"/>
                </a:solidFill>
              </a:rPr>
              <a:t>[attribute]="expression"</a:t>
            </a:r>
          </a:p>
          <a:p>
            <a:pPr lvl="1"/>
            <a:r>
              <a:rPr lang="en-US" sz="1600"/>
              <a:t>Two way binding: </a:t>
            </a:r>
            <a:r>
              <a:rPr lang="en-US" sz="1600" b="1">
                <a:solidFill>
                  <a:srgbClr val="FFFFCC"/>
                </a:solidFill>
              </a:rPr>
              <a:t>[(ngModel)]="expression"</a:t>
            </a:r>
          </a:p>
          <a:p>
            <a:pPr lvl="1"/>
            <a:r>
              <a:rPr lang="en-US" sz="1600"/>
              <a:t>Event binding: </a:t>
            </a:r>
            <a:r>
              <a:rPr lang="en-US" sz="1600" b="1">
                <a:solidFill>
                  <a:srgbClr val="FFFFCC"/>
                </a:solidFill>
              </a:rPr>
              <a:t>(click)="method()"</a:t>
            </a:r>
          </a:p>
          <a:p>
            <a:pPr lvl="1"/>
            <a:r>
              <a:rPr lang="en-US" sz="1600"/>
              <a:t>Databinding: </a:t>
            </a:r>
            <a:r>
              <a:rPr lang="en-US" sz="1600" b="1"/>
              <a:t>any</a:t>
            </a:r>
            <a:r>
              <a:rPr lang="en-US" sz="1600"/>
              <a:t> attribute and </a:t>
            </a:r>
            <a:r>
              <a:rPr lang="en-US" sz="1600" b="1"/>
              <a:t>any</a:t>
            </a:r>
            <a:r>
              <a:rPr lang="en-US" sz="1600"/>
              <a:t> event!</a:t>
            </a:r>
          </a:p>
          <a:p>
            <a:r>
              <a:rPr lang="en-US" sz="2000"/>
              <a:t>Directives</a:t>
            </a:r>
          </a:p>
          <a:p>
            <a:pPr lvl="1"/>
            <a:r>
              <a:rPr lang="en-US" sz="1600"/>
              <a:t>*ngIf – conditional rendering of element</a:t>
            </a:r>
          </a:p>
          <a:p>
            <a:pPr lvl="1"/>
            <a:r>
              <a:rPr lang="en-US" sz="1600"/>
              <a:t>*ngFor – loop construct</a:t>
            </a:r>
          </a:p>
          <a:p>
            <a:pPr lvl="1"/>
            <a:r>
              <a:rPr lang="en-US" sz="1600"/>
              <a:t>[ngClass] = "{selected: activeTab == 'options'}"</a:t>
            </a:r>
          </a:p>
          <a:p>
            <a:r>
              <a:rPr lang="en-US" sz="2000"/>
              <a:t>Form </a:t>
            </a:r>
            <a:r>
              <a:rPr lang="en-US" sz="1800"/>
              <a:t>Validation</a:t>
            </a:r>
            <a:endParaRPr lang="en-US" sz="2000"/>
          </a:p>
          <a:p>
            <a:pPr lvl="1"/>
            <a:r>
              <a:rPr lang="en-US" sz="1600"/>
              <a:t>CSS Classes for state:</a:t>
            </a:r>
          </a:p>
          <a:p>
            <a:pPr lvl="2"/>
            <a:r>
              <a:rPr lang="en-US" sz="1600" b="1"/>
              <a:t>ng-valid,ng-invalid, ng-touched,ng-pristine</a:t>
            </a:r>
          </a:p>
          <a:p>
            <a:pPr lvl="1"/>
            <a:r>
              <a:rPr lang="en-US" sz="1600"/>
              <a:t>#form1="ngForm"</a:t>
            </a:r>
          </a:p>
          <a:p>
            <a:pPr lvl="1"/>
            <a:r>
              <a:rPr lang="en-US" sz="1400" b="1">
                <a:latin typeface="Consolas" panose="020B0609020204030204" pitchFamily="49" charset="0"/>
              </a:rPr>
              <a:t>form1.invalid</a:t>
            </a:r>
            <a:r>
              <a:rPr lang="en-US" sz="1600"/>
              <a:t> expression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649"/>
          <a:stretch/>
        </p:blipFill>
        <p:spPr>
          <a:xfrm>
            <a:off x="6467269" y="647699"/>
            <a:ext cx="5692777" cy="6210301"/>
          </a:xfrm>
          <a:prstGeom prst="rect">
            <a:avLst/>
          </a:prstGeom>
        </p:spPr>
      </p:pic>
      <p:pic>
        <p:nvPicPr>
          <p:cNvPr id="5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-2335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2813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A5E623-09E0-4175-BC09-75F51DC5D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00" y="2438400"/>
            <a:ext cx="9652000" cy="1470025"/>
          </a:xfrm>
        </p:spPr>
        <p:txBody>
          <a:bodyPr/>
          <a:lstStyle/>
          <a:p>
            <a:r>
              <a:rPr lang="en-US" sz="4000"/>
              <a:t>ASP.NET Core for Apis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A2D14-4E03-4EAD-8A51-6DBDCA0C8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0" y="4038600"/>
            <a:ext cx="8534400" cy="1752600"/>
          </a:xfrm>
        </p:spPr>
        <p:txBody>
          <a:bodyPr/>
          <a:lstStyle/>
          <a:p>
            <a:r>
              <a:rPr lang="en-US"/>
              <a:t>.NET goes cross platform</a:t>
            </a:r>
          </a:p>
        </p:txBody>
      </p:sp>
    </p:spTree>
    <p:extLst>
      <p:ext uri="{BB962C8B-B14F-4D97-AF65-F5344CB8AC3E}">
        <p14:creationId xmlns:p14="http://schemas.microsoft.com/office/powerpoint/2010/main" val="1981744024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</a:t>
            </a:r>
            <a:r>
              <a:rPr lang="en-US"/>
              <a:t>NET Core on the Server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Complete re-write </a:t>
            </a:r>
            <a:r>
              <a:rPr lang="en-US" dirty="0"/>
              <a:t>of ASP</a:t>
            </a:r>
            <a:r>
              <a:rPr lang="en-US"/>
              <a:t>.NET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Platform Independent</a:t>
            </a:r>
          </a:p>
          <a:p>
            <a:pPr lvl="1"/>
            <a:r>
              <a:rPr lang="en-US"/>
              <a:t>Windows, Linux, Mac</a:t>
            </a:r>
          </a:p>
          <a:p>
            <a:pPr lvl="1"/>
            <a:r>
              <a:rPr lang="en-US"/>
              <a:t>Works great on Docker</a:t>
            </a:r>
          </a:p>
          <a:p>
            <a:r>
              <a:rPr lang="en-US"/>
              <a:t>.NET Core Versioning</a:t>
            </a:r>
          </a:p>
          <a:p>
            <a:pPr lvl="1"/>
            <a:r>
              <a:rPr lang="en-US"/>
              <a:t>.NET Core 2.0 brings back sensible 'Runtimes' </a:t>
            </a:r>
          </a:p>
          <a:p>
            <a:pPr lvl="1"/>
            <a:r>
              <a:rPr lang="en-US"/>
              <a:t>Side by side support</a:t>
            </a:r>
          </a:p>
          <a:p>
            <a:pPr lvl="1"/>
            <a:r>
              <a:rPr lang="en-US"/>
              <a:t>Support for providing full runtime with application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Kestrel Web Server </a:t>
            </a:r>
            <a:r>
              <a:rPr lang="en-US" sz="1200">
                <a:hlinkClick r:id="rId2"/>
              </a:rPr>
              <a:t>(TechEmpower</a:t>
            </a:r>
            <a:r>
              <a:rPr lang="en-US" sz="1200"/>
              <a:t>)</a:t>
            </a:r>
            <a:r>
              <a:rPr lang="en-US"/>
              <a:t> </a:t>
            </a:r>
          </a:p>
          <a:p>
            <a:pPr lvl="1"/>
            <a:r>
              <a:rPr lang="en-US"/>
              <a:t>Lower memory usage than classic ASP.NET</a:t>
            </a:r>
          </a:p>
          <a:p>
            <a:pPr lvl="1"/>
            <a:r>
              <a:rPr lang="en-US"/>
              <a:t>More scalable for Cloud operation</a:t>
            </a:r>
          </a:p>
        </p:txBody>
      </p:sp>
      <p:pic>
        <p:nvPicPr>
          <p:cNvPr id="6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1887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33842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44AF-FB79-4CC1-AA90-633A51A0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C7F63-94AE-4A8A-A5B0-8571505F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Console Apps</a:t>
            </a:r>
          </a:p>
          <a:p>
            <a:pPr lvl="1"/>
            <a:r>
              <a:rPr lang="en-US" sz="1600"/>
              <a:t>Every .NET Core app is a Console app</a:t>
            </a:r>
          </a:p>
          <a:p>
            <a:pPr lvl="1"/>
            <a:r>
              <a:rPr lang="en-US" sz="1600"/>
              <a:t>Every ASP.NET app is a .NET Core (2.0) app</a:t>
            </a:r>
          </a:p>
          <a:p>
            <a:pPr lvl="1"/>
            <a:r>
              <a:rPr lang="en-US" sz="1600"/>
              <a:t>Hosting is self contained in Kestrel</a:t>
            </a:r>
          </a:p>
          <a:p>
            <a:r>
              <a:rPr lang="en-US" sz="2000"/>
              <a:t>Command Line Tooling</a:t>
            </a:r>
          </a:p>
          <a:p>
            <a:pPr lvl="1"/>
            <a:r>
              <a:rPr lang="en-US" sz="1600"/>
              <a:t>Build and Run is done through Command Line Tooling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dotnet new  dotnet restore  dotnet build  dotnet run</a:t>
            </a:r>
            <a:endParaRPr lang="en-US" sz="1600"/>
          </a:p>
          <a:p>
            <a:pPr lvl="1"/>
            <a:r>
              <a:rPr lang="en-US" sz="1600"/>
              <a:t>Visual Studio and other tools use CLI tools</a:t>
            </a:r>
          </a:p>
          <a:p>
            <a:r>
              <a:rPr lang="en-US" sz="2000"/>
              <a:t>.NET Core 2.0 brings back 'Runtimes'</a:t>
            </a:r>
          </a:p>
          <a:p>
            <a:pPr lvl="1"/>
            <a:r>
              <a:rPr lang="en-US" sz="1600"/>
              <a:t>.NET Core Runtime or SDK needs to be installed</a:t>
            </a:r>
          </a:p>
          <a:p>
            <a:pPr lvl="1"/>
            <a:r>
              <a:rPr lang="en-US" sz="1600"/>
              <a:t>Results in smaller build folders and deployments</a:t>
            </a:r>
          </a:p>
          <a:p>
            <a:pPr lvl="1"/>
            <a:r>
              <a:rPr lang="en-US" sz="1600"/>
              <a:t>Runtimes can be referenced through build tooling</a:t>
            </a:r>
          </a:p>
          <a:p>
            <a:pPr lvl="1"/>
            <a:r>
              <a:rPr lang="en-US" sz="1600"/>
              <a:t>Full self-contained installs still work as well</a:t>
            </a:r>
          </a:p>
        </p:txBody>
      </p:sp>
      <p:pic>
        <p:nvPicPr>
          <p:cNvPr id="4" name="Picture 4" descr="Image result for aspnet core images">
            <a:extLst>
              <a:ext uri="{FF2B5EF4-FFF2-40B4-BE49-F238E27FC236}">
                <a16:creationId xmlns:a16="http://schemas.microsoft.com/office/drawing/2014/main" id="{BC9F8C84-FA71-4DEE-823D-2A2A878E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33" y="107287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906036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7371-E804-4BE2-9ADC-8956B1C4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things change…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A1B-8289-44F6-8F15-FC9E9F6A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077200" cy="5105400"/>
          </a:xfrm>
        </p:spPr>
        <p:txBody>
          <a:bodyPr/>
          <a:lstStyle/>
          <a:p>
            <a:r>
              <a:rPr lang="en-US"/>
              <a:t>… the more they stay the Same</a:t>
            </a:r>
          </a:p>
          <a:p>
            <a:pPr lvl="1"/>
            <a:r>
              <a:rPr lang="en-US"/>
              <a:t>Most ASP.NET MVC/API concepts remain</a:t>
            </a:r>
          </a:p>
          <a:p>
            <a:pPr lvl="1"/>
            <a:r>
              <a:rPr lang="en-US"/>
              <a:t>Most changes are in 'plumbing' and setup</a:t>
            </a:r>
          </a:p>
          <a:p>
            <a:pPr lvl="1"/>
            <a:r>
              <a:rPr lang="en-US"/>
              <a:t>Moving to .NET Core should be familiar for .NET devs</a:t>
            </a:r>
          </a:p>
          <a:p>
            <a:r>
              <a:rPr lang="en-US"/>
              <a:t>But not the Same</a:t>
            </a:r>
          </a:p>
          <a:p>
            <a:pPr lvl="1"/>
            <a:r>
              <a:rPr lang="en-US"/>
              <a:t>Configuration of ASP.NET is completely different</a:t>
            </a:r>
          </a:p>
          <a:p>
            <a:pPr lvl="1"/>
            <a:r>
              <a:rPr lang="en-US"/>
              <a:t>Everything is loaded through Dependency Injection</a:t>
            </a:r>
          </a:p>
          <a:p>
            <a:pPr lvl="1"/>
            <a:r>
              <a:rPr lang="en-US"/>
              <a:t>Lots of configuration details</a:t>
            </a:r>
          </a:p>
          <a:p>
            <a:r>
              <a:rPr lang="en-US"/>
              <a:t>But: Changes for the Better</a:t>
            </a:r>
          </a:p>
          <a:p>
            <a:pPr lvl="1"/>
            <a:r>
              <a:rPr lang="en-US"/>
              <a:t>New multi-target SDK Project Format </a:t>
            </a:r>
          </a:p>
          <a:p>
            <a:pPr lvl="1"/>
            <a:r>
              <a:rPr lang="en-US"/>
              <a:t>Modular pipeline – use only what you need</a:t>
            </a:r>
          </a:p>
          <a:p>
            <a:pPr lvl="1"/>
            <a:r>
              <a:rPr lang="en-US"/>
              <a:t>Dependency Injection for components</a:t>
            </a:r>
          </a:p>
          <a:p>
            <a:pPr lvl="1"/>
            <a:r>
              <a:rPr lang="en-US"/>
              <a:t>Proper middleware pipeline</a:t>
            </a:r>
          </a:p>
          <a:p>
            <a:pPr lvl="1"/>
            <a:r>
              <a:rPr lang="en-US"/>
              <a:t>Easier extensibility story</a:t>
            </a:r>
          </a:p>
        </p:txBody>
      </p:sp>
      <p:pic>
        <p:nvPicPr>
          <p:cNvPr id="4" name="Picture 4" descr="Image result for aspnet core images">
            <a:extLst>
              <a:ext uri="{FF2B5EF4-FFF2-40B4-BE49-F238E27FC236}">
                <a16:creationId xmlns:a16="http://schemas.microsoft.com/office/drawing/2014/main" id="{3391822B-1A6F-467E-B9CD-FF626BE7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131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54544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B5B2-11DE-4569-8A85-8AE77203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2C0E-5B33-4283-B4A9-329A8AEBE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API and MVC are now one Framework</a:t>
            </a:r>
          </a:p>
          <a:p>
            <a:pPr lvl="1"/>
            <a:r>
              <a:rPr lang="en-US"/>
              <a:t>Controllers can serve data (Api) or ActionResult (MVC)</a:t>
            </a:r>
          </a:p>
          <a:p>
            <a:pPr lvl="1"/>
            <a:r>
              <a:rPr lang="en-US"/>
              <a:t>Single base class, single set of filters</a:t>
            </a:r>
          </a:p>
          <a:p>
            <a:pPr lvl="1"/>
            <a:r>
              <a:rPr lang="en-US"/>
              <a:t>Simpler implementation than ASP.NET WebAPI</a:t>
            </a:r>
          </a:p>
          <a:p>
            <a:r>
              <a:rPr lang="en-US"/>
              <a:t>APIs – keep it simple</a:t>
            </a:r>
          </a:p>
          <a:p>
            <a:pPr lvl="1"/>
            <a:r>
              <a:rPr lang="en-US"/>
              <a:t>Objects in Objects out</a:t>
            </a:r>
          </a:p>
          <a:p>
            <a:pPr lvl="1"/>
            <a:r>
              <a:rPr lang="en-US"/>
              <a:t>Throw exceptions for errors</a:t>
            </a:r>
          </a:p>
          <a:p>
            <a:pPr lvl="1"/>
            <a:r>
              <a:rPr lang="en-US"/>
              <a:t>Use an error Filter to format errors</a:t>
            </a:r>
          </a:p>
          <a:p>
            <a:r>
              <a:rPr lang="en-US"/>
              <a:t>Error Handling</a:t>
            </a:r>
          </a:p>
          <a:p>
            <a:pPr lvl="1"/>
            <a:r>
              <a:rPr lang="en-US"/>
              <a:t>Throw Custom Exceptions for application/logic errors</a:t>
            </a:r>
          </a:p>
          <a:p>
            <a:pPr lvl="1"/>
            <a:r>
              <a:rPr lang="en-US"/>
              <a:t>Create a custom ExceptionFilter (custom </a:t>
            </a:r>
            <a:r>
              <a:rPr lang="en-US" b="1"/>
              <a:t>ApiException</a:t>
            </a:r>
            <a:r>
              <a:rPr lang="en-US"/>
              <a:t>)</a:t>
            </a:r>
          </a:p>
          <a:p>
            <a:pPr lvl="1"/>
            <a:r>
              <a:rPr lang="en-US"/>
              <a:t>Override OnException to always return JSON</a:t>
            </a:r>
          </a:p>
          <a:p>
            <a:pPr lvl="1"/>
            <a:r>
              <a:rPr lang="en-US"/>
              <a:t>Use a consistent error result for serialization (custom </a:t>
            </a:r>
            <a:r>
              <a:rPr lang="en-US" b="1"/>
              <a:t>ApiError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523825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2.0 </a:t>
            </a:r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05400"/>
          </a:xfrm>
        </p:spPr>
        <p:txBody>
          <a:bodyPr/>
          <a:lstStyle/>
          <a:p>
            <a:r>
              <a:rPr lang="en-US" sz="2000"/>
              <a:t>Powerful but Large Framework</a:t>
            </a:r>
            <a:endParaRPr lang="en-US" sz="2000" dirty="0"/>
          </a:p>
          <a:p>
            <a:pPr lvl="1"/>
            <a:r>
              <a:rPr lang="en-US" sz="1600" dirty="0"/>
              <a:t>End to end client </a:t>
            </a:r>
            <a:r>
              <a:rPr lang="en-US" sz="1600"/>
              <a:t>side framework</a:t>
            </a:r>
          </a:p>
          <a:p>
            <a:pPr lvl="1"/>
            <a:r>
              <a:rPr lang="en-US" sz="1600"/>
              <a:t>Meant for full featured SPA </a:t>
            </a:r>
            <a:r>
              <a:rPr lang="en-US" sz="1600" b="1"/>
              <a:t>applications</a:t>
            </a:r>
          </a:p>
          <a:p>
            <a:pPr lvl="1"/>
            <a:r>
              <a:rPr lang="en-US" sz="1600"/>
              <a:t>Not usable as a 'drop-in' framework</a:t>
            </a:r>
            <a:endParaRPr lang="en-US" sz="1600" b="1" dirty="0"/>
          </a:p>
          <a:p>
            <a:pPr lvl="1"/>
            <a:r>
              <a:rPr lang="en-US" sz="1600"/>
              <a:t>Modular JavaScript using TypeScript</a:t>
            </a:r>
            <a:endParaRPr lang="en-US" sz="1600" dirty="0"/>
          </a:p>
          <a:p>
            <a:r>
              <a:rPr lang="en-US" sz="2000" dirty="0" err="1"/>
              <a:t>DataBinding</a:t>
            </a:r>
            <a:r>
              <a:rPr lang="en-US" sz="2000" dirty="0"/>
              <a:t> changes Everything!</a:t>
            </a:r>
          </a:p>
          <a:p>
            <a:pPr lvl="1"/>
            <a:r>
              <a:rPr lang="en-US" sz="1600" dirty="0"/>
              <a:t>Separation of code and DOM Manipulation</a:t>
            </a:r>
          </a:p>
          <a:p>
            <a:pPr lvl="1"/>
            <a:r>
              <a:rPr lang="en-US" sz="1600" dirty="0"/>
              <a:t>Model updates bind DOM values</a:t>
            </a:r>
          </a:p>
          <a:p>
            <a:pPr lvl="1"/>
            <a:r>
              <a:rPr lang="en-US" sz="1600" dirty="0"/>
              <a:t>Changes are real-time </a:t>
            </a:r>
          </a:p>
          <a:p>
            <a:r>
              <a:rPr lang="en-US" sz="2000" dirty="0"/>
              <a:t>Learning Curve</a:t>
            </a:r>
          </a:p>
          <a:p>
            <a:pPr lvl="1"/>
            <a:r>
              <a:rPr lang="en-US" sz="1600" dirty="0"/>
              <a:t>Initial learning curve </a:t>
            </a:r>
            <a:r>
              <a:rPr lang="en-US" sz="1600"/>
              <a:t>is omnious</a:t>
            </a:r>
          </a:p>
          <a:p>
            <a:pPr lvl="1"/>
            <a:r>
              <a:rPr lang="en-US" sz="1600"/>
              <a:t>Actually building apps is easy through</a:t>
            </a:r>
          </a:p>
          <a:p>
            <a:pPr lvl="1"/>
            <a:r>
              <a:rPr lang="en-US" sz="1600"/>
              <a:t>Once </a:t>
            </a:r>
            <a:r>
              <a:rPr lang="en-US" sz="1600" dirty="0"/>
              <a:t>you learn the 5 or so common concepts</a:t>
            </a:r>
            <a:br>
              <a:rPr lang="en-US" sz="1600" dirty="0"/>
            </a:br>
            <a:r>
              <a:rPr lang="en-US" sz="1600" dirty="0"/>
              <a:t>you can apply them for 90% of what you need to know</a:t>
            </a:r>
          </a:p>
          <a:p>
            <a:pPr lvl="1"/>
            <a:r>
              <a:rPr lang="en-US" sz="1600" dirty="0"/>
              <a:t>Google is your </a:t>
            </a:r>
            <a:r>
              <a:rPr lang="en-US" sz="1600"/>
              <a:t>friend!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3900265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852" y="904243"/>
            <a:ext cx="7029450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500" i="1"/>
              <a:t>Big Kahuna @ West Wind Technologies</a:t>
            </a:r>
            <a:br>
              <a:rPr lang="en-US" sz="1500" i="1"/>
            </a:br>
            <a:endParaRPr lang="en-US" sz="500" i="1"/>
          </a:p>
          <a:p>
            <a:pPr>
              <a:lnSpc>
                <a:spcPct val="90000"/>
              </a:lnSpc>
            </a:pPr>
            <a:r>
              <a:rPr lang="en-US" sz="15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/>
              <a:t>ASP.NET Insider and MVP</a:t>
            </a:r>
            <a:br>
              <a:rPr lang="en-US" sz="1500"/>
            </a:br>
            <a:br>
              <a:rPr lang="en-US" sz="150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3050918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5000"/>
                    </a14:imgEffect>
                    <a14:imgEffect>
                      <a14:brightnessContrast bright="-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762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270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59" y="38100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78" y="40386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39" y="3048000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743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2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3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766" y="3422653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8121-8764-41A4-A383-43537CCE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DE5B-4F48-450C-885A-D801FF90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14400"/>
            <a:ext cx="11480800" cy="5334000"/>
          </a:xfrm>
        </p:spPr>
        <p:txBody>
          <a:bodyPr/>
          <a:lstStyle/>
          <a:p>
            <a:r>
              <a:rPr lang="en-US" sz="2000"/>
              <a:t>Framework</a:t>
            </a:r>
          </a:p>
          <a:p>
            <a:pPr lvl="1"/>
            <a:r>
              <a:rPr lang="en-US" sz="1600"/>
              <a:t>Light weight, high performance</a:t>
            </a:r>
          </a:p>
          <a:p>
            <a:pPr lvl="1"/>
            <a:r>
              <a:rPr lang="en-US" sz="1600"/>
              <a:t>Cross platform </a:t>
            </a:r>
          </a:p>
          <a:p>
            <a:pPr lvl="1"/>
            <a:r>
              <a:rPr lang="en-US" sz="1600"/>
              <a:t>Side by side .NET Runtimes and hot swapping support</a:t>
            </a:r>
          </a:p>
          <a:p>
            <a:r>
              <a:rPr lang="en-US" sz="2000"/>
              <a:t>Command Line Tooling</a:t>
            </a:r>
          </a:p>
          <a:p>
            <a:pPr lvl="1"/>
            <a:r>
              <a:rPr lang="en-US" sz="1600"/>
              <a:t>Build, publish, run with Command Line Tools</a:t>
            </a:r>
          </a:p>
          <a:p>
            <a:pPr lvl="1"/>
            <a:r>
              <a:rPr lang="en-US" sz="1600"/>
              <a:t>Every application is a self-hosted server application</a:t>
            </a:r>
          </a:p>
          <a:p>
            <a:pPr lvl="1"/>
            <a:r>
              <a:rPr lang="en-US" sz="1600"/>
              <a:t>Every application is a Console application</a:t>
            </a:r>
          </a:p>
          <a:p>
            <a:r>
              <a:rPr lang="en-US" sz="2000"/>
              <a:t>ASP.NET Core </a:t>
            </a:r>
          </a:p>
          <a:p>
            <a:pPr lvl="1"/>
            <a:r>
              <a:rPr lang="en-US" sz="1600"/>
              <a:t>A better ASP.NET</a:t>
            </a:r>
          </a:p>
          <a:p>
            <a:pPr lvl="1"/>
            <a:r>
              <a:rPr lang="en-US" sz="1600"/>
              <a:t>Integrated MVC and WebApi</a:t>
            </a:r>
          </a:p>
          <a:p>
            <a:pPr lvl="1"/>
            <a:r>
              <a:rPr lang="en-US" sz="1600"/>
              <a:t>Highly configurable Middleware Pipeline	</a:t>
            </a:r>
          </a:p>
          <a:p>
            <a:r>
              <a:rPr lang="en-US" sz="1800"/>
              <a:t>Development</a:t>
            </a:r>
          </a:p>
          <a:p>
            <a:pPr lvl="1"/>
            <a:r>
              <a:rPr lang="en-US" sz="1600"/>
              <a:t>Fast applications – startup, execution</a:t>
            </a:r>
          </a:p>
          <a:p>
            <a:pPr lvl="1"/>
            <a:r>
              <a:rPr lang="en-US" sz="1600"/>
              <a:t>Slow build, run, debug cycle</a:t>
            </a:r>
          </a:p>
          <a:p>
            <a:pPr lvl="1"/>
            <a:r>
              <a:rPr lang="en-US" sz="1600"/>
              <a:t>Immature tooling</a:t>
            </a:r>
          </a:p>
          <a:p>
            <a:pPr lvl="1"/>
            <a:endParaRPr lang="en-US" sz="1600"/>
          </a:p>
          <a:p>
            <a:pPr lvl="1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60699358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8600" y="-6350"/>
            <a:ext cx="3657600" cy="685800"/>
          </a:xfrm>
        </p:spPr>
        <p:txBody>
          <a:bodyPr/>
          <a:lstStyle/>
          <a:p>
            <a:pPr algn="l"/>
            <a:r>
              <a:rPr lang="en-US" sz="3600"/>
              <a:t>Thank you</a:t>
            </a:r>
            <a:endParaRPr lang="en-US" sz="18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8417" y="1600200"/>
            <a:ext cx="8382000" cy="12573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pl-PL" sz="2000"/>
              <a:t>Github Repo for Sample</a:t>
            </a:r>
            <a:r>
              <a:rPr lang="en-US" sz="2000"/>
              <a:t>s, Slides, Session Notes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2"/>
              </a:rPr>
              <a:t>https://github.com/RickStrahl/DI2017-AspNet-Core-Angular</a:t>
            </a:r>
            <a:endParaRPr lang="en-US" sz="1800">
              <a:solidFill>
                <a:schemeClr val="accent6"/>
              </a:solidFill>
            </a:endParaRPr>
          </a:p>
          <a:p>
            <a:pPr algn="r">
              <a:spcBef>
                <a:spcPts val="0"/>
              </a:spcBef>
            </a:pPr>
            <a:endParaRPr lang="en-US" sz="2400"/>
          </a:p>
          <a:p>
            <a:pPr algn="r">
              <a:spcBef>
                <a:spcPts val="0"/>
              </a:spcBef>
            </a:pPr>
            <a:r>
              <a:rPr lang="en-US" sz="2000"/>
              <a:t>Album Viewer Sample Application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3"/>
              </a:rPr>
              <a:t>https://github.com/RickStrahl/</a:t>
            </a:r>
            <a:r>
              <a:rPr lang="en-US" sz="1800">
                <a:solidFill>
                  <a:schemeClr val="accent6"/>
                </a:solidFill>
                <a:hlinkClick r:id="rId3"/>
              </a:rPr>
              <a:t>AlbumViewerVNext</a:t>
            </a:r>
            <a:br>
              <a:rPr lang="en-US" sz="1800">
                <a:solidFill>
                  <a:schemeClr val="accent6"/>
                </a:solidFill>
              </a:rPr>
            </a:br>
            <a:endParaRPr lang="pl-PL" sz="1800"/>
          </a:p>
          <a:p>
            <a:pPr algn="r">
              <a:spcBef>
                <a:spcPts val="0"/>
              </a:spcBef>
            </a:pPr>
            <a:endParaRPr lang="pl-PL" sz="2000"/>
          </a:p>
          <a:p>
            <a:pPr algn="r">
              <a:spcBef>
                <a:spcPts val="0"/>
              </a:spcBef>
            </a:pPr>
            <a:r>
              <a:rPr lang="pl-PL" sz="2000"/>
              <a:t>Contact Rick</a:t>
            </a:r>
            <a:r>
              <a:rPr lang="en-US" sz="2000"/>
              <a:t>:</a:t>
            </a:r>
            <a:endParaRPr lang="en-US" sz="200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4"/>
              </a:rPr>
              <a:t>weblog.west-wind.com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5"/>
              </a:rPr>
              <a:t>rstrahl@west-wind.com</a:t>
            </a:r>
            <a:endParaRPr lang="pl-PL" sz="1600" b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6"/>
              </a:rPr>
              <a:t>west-wind.com/contact</a:t>
            </a:r>
            <a:r>
              <a:rPr lang="pl-PL" sz="1600" b="0"/>
              <a:t> </a:t>
            </a:r>
            <a:r>
              <a:rPr lang="en-US" sz="1600" b="0"/>
              <a:t> </a:t>
            </a:r>
            <a:r>
              <a:rPr lang="pl-PL" sz="1600" b="0"/>
              <a:t> 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7"/>
              </a:rPr>
              <a:t>@</a:t>
            </a:r>
            <a:r>
              <a:rPr lang="en-US" sz="1600" b="0">
                <a:hlinkClick r:id="rId7"/>
              </a:rPr>
              <a:t>RickStrahl</a:t>
            </a:r>
            <a:r>
              <a:rPr lang="en-US" sz="1600" b="0"/>
              <a:t>  </a:t>
            </a:r>
            <a:endParaRPr lang="en-US" sz="1600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186984"/>
            <a:ext cx="1600200" cy="1567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530" name="Picture 2" descr="West Wind Technologi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9" y="5831708"/>
            <a:ext cx="1734801" cy="4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286469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0"/>
            <a:ext cx="975360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 </a:t>
            </a:r>
            <a:r>
              <a:rPr lang="en-US" sz="2400" b="0"/>
              <a:t>(dev)</a:t>
            </a:r>
            <a:endParaRPr lang="en-US" b="0"/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0690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54394"/>
            <a:ext cx="1813886" cy="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1066800" cy="3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48706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855480"/>
            <a:ext cx="9753599" cy="592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378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870" y="1532380"/>
            <a:ext cx="990600" cy="359258"/>
          </a:xfrm>
          <a:prstGeom prst="rect">
            <a:avLst/>
          </a:prstGeom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150"/>
            <a:ext cx="1959886" cy="5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456180"/>
            <a:ext cx="1066800" cy="346531"/>
          </a:xfrm>
          <a:prstGeom prst="rect">
            <a:avLst/>
          </a:prstGeom>
        </p:spPr>
      </p:pic>
      <p:pic>
        <p:nvPicPr>
          <p:cNvPr id="21510" name="Picture 6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71" y="1635993"/>
            <a:ext cx="660929" cy="1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48191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/>
              <a:t>is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990600"/>
            <a:ext cx="11480800" cy="5105400"/>
          </a:xfrm>
        </p:spPr>
        <p:txBody>
          <a:bodyPr/>
          <a:lstStyle/>
          <a:p>
            <a:r>
              <a:rPr lang="en-US" sz="2400" dirty="0"/>
              <a:t>JavaScript </a:t>
            </a:r>
            <a:r>
              <a:rPr lang="en-US" sz="2400"/>
              <a:t>Application Platform</a:t>
            </a:r>
          </a:p>
          <a:p>
            <a:pPr lvl="1"/>
            <a:r>
              <a:rPr lang="en-US" sz="2000"/>
              <a:t>Full featured framework for building SPA </a:t>
            </a:r>
            <a:r>
              <a:rPr lang="en-US" sz="2000" b="1"/>
              <a:t>Applications</a:t>
            </a:r>
          </a:p>
          <a:p>
            <a:pPr lvl="1"/>
            <a:r>
              <a:rPr lang="en-US" sz="2000" b="1"/>
              <a:t>Not geared for use as a drop-in framework</a:t>
            </a:r>
          </a:p>
          <a:p>
            <a:r>
              <a:rPr lang="en-US" sz="2400"/>
              <a:t>Features</a:t>
            </a:r>
            <a:endParaRPr lang="en-US" sz="2400" dirty="0"/>
          </a:p>
          <a:p>
            <a:pPr lvl="1"/>
            <a:r>
              <a:rPr lang="en-US" sz="2000"/>
              <a:t>Simple Component Model w classes as components</a:t>
            </a:r>
          </a:p>
          <a:p>
            <a:pPr lvl="1"/>
            <a:r>
              <a:rPr lang="en-US" sz="2000"/>
              <a:t>HTML template binding</a:t>
            </a:r>
          </a:p>
          <a:p>
            <a:pPr lvl="1"/>
            <a:r>
              <a:rPr lang="en-US" sz="2000"/>
              <a:t>Client side MVVM </a:t>
            </a:r>
          </a:p>
          <a:p>
            <a:pPr lvl="1"/>
            <a:r>
              <a:rPr lang="en-US" sz="2000"/>
              <a:t>Module system (ES6/Typescript) </a:t>
            </a:r>
          </a:p>
          <a:p>
            <a:pPr lvl="1"/>
            <a:r>
              <a:rPr lang="en-US" sz="2000"/>
              <a:t>Fast, intuitive databinding</a:t>
            </a:r>
          </a:p>
          <a:p>
            <a:pPr lvl="1"/>
            <a:r>
              <a:rPr lang="en-US" sz="2000"/>
              <a:t>Reactive event system (rxJs)</a:t>
            </a:r>
          </a:p>
          <a:p>
            <a:pPr lvl="1"/>
            <a:r>
              <a:rPr lang="en-US" sz="2000"/>
              <a:t>Built-in HTTP support</a:t>
            </a:r>
            <a:endParaRPr lang="en-US" sz="2000" dirty="0"/>
          </a:p>
          <a:p>
            <a:pPr lvl="1"/>
            <a:r>
              <a:rPr lang="en-US" sz="2000"/>
              <a:t>Built-in Form Validation</a:t>
            </a:r>
          </a:p>
          <a:p>
            <a:pPr lvl="1"/>
            <a:r>
              <a:rPr lang="en-US" sz="2000"/>
              <a:t>Built-in Routing</a:t>
            </a:r>
            <a:endParaRPr lang="en-US" sz="2000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381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99252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Angular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11480800" cy="5105400"/>
          </a:xfrm>
        </p:spPr>
        <p:txBody>
          <a:bodyPr/>
          <a:lstStyle/>
          <a:p>
            <a:r>
              <a:rPr lang="en-US"/>
              <a:t>Use the Angular CLI	</a:t>
            </a:r>
          </a:p>
          <a:p>
            <a:pPr lvl="1"/>
            <a:r>
              <a:rPr lang="en-US"/>
              <a:t>Provides most dev/build features in one place</a:t>
            </a:r>
          </a:p>
          <a:p>
            <a:pPr lvl="1"/>
            <a:r>
              <a:rPr lang="en-US" b="1"/>
              <a:t>ng serve</a:t>
            </a:r>
            <a:r>
              <a:rPr lang="en-US"/>
              <a:t> – run live reload web server</a:t>
            </a:r>
          </a:p>
          <a:p>
            <a:pPr lvl="1"/>
            <a:r>
              <a:rPr lang="en-US" b="1"/>
              <a:t>ng build </a:t>
            </a:r>
            <a:r>
              <a:rPr lang="en-US"/>
              <a:t>–</a:t>
            </a:r>
            <a:r>
              <a:rPr lang="en-US" b="1"/>
              <a:t> </a:t>
            </a:r>
            <a:r>
              <a:rPr lang="en-US"/>
              <a:t>build production ready builds</a:t>
            </a:r>
          </a:p>
          <a:p>
            <a:pPr lvl="1"/>
            <a:r>
              <a:rPr lang="en-US" b="1"/>
              <a:t>ng generate</a:t>
            </a:r>
            <a:r>
              <a:rPr lang="en-US"/>
              <a:t> – create new components/services</a:t>
            </a:r>
          </a:p>
          <a:p>
            <a:r>
              <a:rPr lang="en-US"/>
              <a:t>Don't get bogged down</a:t>
            </a:r>
          </a:p>
          <a:p>
            <a:pPr lvl="1"/>
            <a:r>
              <a:rPr lang="en-US"/>
              <a:t>Initially – JUST DO IT!</a:t>
            </a:r>
          </a:p>
          <a:p>
            <a:pPr lvl="1"/>
            <a:r>
              <a:rPr lang="en-US"/>
              <a:t>Create Components</a:t>
            </a:r>
          </a:p>
          <a:p>
            <a:pPr lvl="1"/>
            <a:r>
              <a:rPr lang="en-US"/>
              <a:t>Add Routes</a:t>
            </a:r>
          </a:p>
          <a:p>
            <a:pPr lvl="1"/>
            <a:r>
              <a:rPr lang="en-US"/>
              <a:t>Ignore the pile of tech involved</a:t>
            </a:r>
          </a:p>
          <a:p>
            <a:pPr lvl="1"/>
            <a:r>
              <a:rPr lang="en-US"/>
              <a:t>Pick up the tech </a:t>
            </a:r>
            <a:r>
              <a:rPr lang="en-US" b="1"/>
              <a:t>as you go and need it</a:t>
            </a:r>
          </a:p>
          <a:p>
            <a:r>
              <a:rPr lang="en-US"/>
              <a:t>Rock on!</a:t>
            </a:r>
          </a:p>
          <a:p>
            <a:pPr lvl="1"/>
            <a:r>
              <a:rPr lang="en-US"/>
              <a:t>After initial tech overload Angular is </a:t>
            </a:r>
            <a:br>
              <a:rPr lang="en-US"/>
            </a:br>
            <a:r>
              <a:rPr lang="en-US" b="1"/>
              <a:t>very productive</a:t>
            </a:r>
          </a:p>
          <a:p>
            <a:endParaRPr lang="en-US"/>
          </a:p>
        </p:txBody>
      </p:sp>
      <p:pic>
        <p:nvPicPr>
          <p:cNvPr id="1026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1032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Angular/Typescript Build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22661"/>
            <a:ext cx="5943600" cy="6005989"/>
          </a:xfrm>
          <a:prstGeom prst="rect">
            <a:avLst/>
          </a:prstGeom>
        </p:spPr>
      </p:pic>
      <p:pic>
        <p:nvPicPr>
          <p:cNvPr id="6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9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82640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26" y="90948"/>
            <a:ext cx="8763000" cy="457200"/>
          </a:xfrm>
        </p:spPr>
        <p:txBody>
          <a:bodyPr/>
          <a:lstStyle/>
          <a:p>
            <a:r>
              <a:rPr lang="en-US" sz="2800"/>
              <a:t>Angular Classes as Components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6030167" cy="4982270"/>
          </a:xfrm>
          <a:prstGeom prst="rect">
            <a:avLst/>
          </a:prstGeom>
        </p:spPr>
      </p:pic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8926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Level Composition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401858" y="1730716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401146" y="3052569"/>
            <a:ext cx="2209800" cy="431529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View Outlets (router)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renders a router view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373372" y="4199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0593"/>
          <a:stretch/>
        </p:blipFill>
        <p:spPr>
          <a:xfrm>
            <a:off x="3753740" y="1502116"/>
            <a:ext cx="5542660" cy="3603284"/>
          </a:xfrm>
          <a:prstGeom prst="rect">
            <a:avLst/>
          </a:prstGeom>
        </p:spPr>
      </p:pic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899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4398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901</Words>
  <Application>Microsoft Office PowerPoint</Application>
  <PresentationFormat>Widescreen</PresentationFormat>
  <Paragraphs>213</Paragraphs>
  <Slides>21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Consolas</vt:lpstr>
      <vt:lpstr>Times New Roman</vt:lpstr>
      <vt:lpstr>Verdana</vt:lpstr>
      <vt:lpstr>Wingdings</vt:lpstr>
      <vt:lpstr>devteach-template</vt:lpstr>
      <vt:lpstr>Angular Applications with ASP.NET Core  Part 1: Getting Started</vt:lpstr>
      <vt:lpstr>About the Presenter</vt:lpstr>
      <vt:lpstr>Angular and ASP.NET Core (dev)</vt:lpstr>
      <vt:lpstr>Angular and ASP.NET Core</vt:lpstr>
      <vt:lpstr>What is Angular?</vt:lpstr>
      <vt:lpstr>Getting Started with Angular</vt:lpstr>
      <vt:lpstr>Angular/Typescript Build Process</vt:lpstr>
      <vt:lpstr>Angular Classes as Components</vt:lpstr>
      <vt:lpstr>Top Level Composition</vt:lpstr>
      <vt:lpstr>PowerPoint Presentation</vt:lpstr>
      <vt:lpstr>Html View</vt:lpstr>
      <vt:lpstr>Angular Component Templates</vt:lpstr>
      <vt:lpstr>Databinding and Forms</vt:lpstr>
      <vt:lpstr>ASP.NET Core for Apis</vt:lpstr>
      <vt:lpstr>ASP.NET Core on the Server</vt:lpstr>
      <vt:lpstr>ASP.NET Core Basic Concepts</vt:lpstr>
      <vt:lpstr>The more things change…</vt:lpstr>
      <vt:lpstr>API Projects</vt:lpstr>
      <vt:lpstr>Angular 2.0 Summary</vt:lpstr>
      <vt:lpstr>ASP.NET Core 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</dc:title>
  <dc:creator/>
  <cp:keywords>Mobile, Web, FoxPro</cp:keywords>
  <cp:lastModifiedBy/>
  <cp:revision>1</cp:revision>
  <dcterms:created xsi:type="dcterms:W3CDTF">2012-09-09T00:06:24Z</dcterms:created>
  <dcterms:modified xsi:type="dcterms:W3CDTF">2017-11-01T23:12:15Z</dcterms:modified>
</cp:coreProperties>
</file>